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5" d="100"/>
          <a:sy n="85" d="100"/>
        </p:scale>
        <p:origin x="54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elslaid">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t-EE"/>
              <a:t>Klõpsake juhteksemplari pealkirja laadi redigeerimiseks</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juhteksemplari alapealkirja laadi redigeerimiseks</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11/27/2024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ldiallkirjaga panoraampil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t-EE"/>
              <a:t>Klõpsake juhteksemplari pealkirja laadi redigeerimiseks</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5" name="Date Placeholder 4"/>
          <p:cNvSpPr>
            <a:spLocks noGrp="1"/>
          </p:cNvSpPr>
          <p:nvPr>
            <p:ph type="dt" sz="half" idx="10"/>
          </p:nvPr>
        </p:nvSpPr>
        <p:spPr/>
        <p:txBody>
          <a:bodyPr/>
          <a:lstStyle/>
          <a:p>
            <a:fld id="{923A1CC3-2375-41D4-9E03-427CAF2A4C1A}" type="datetimeFigureOut">
              <a:rPr lang="en-US" dirty="0"/>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Pealkiri ja pildiallkiri">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t-EE"/>
              <a:t>Klõpsake juhteksemplari pealkirja laadi redigeerimiseks</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4" name="Date Placeholder 3"/>
          <p:cNvSpPr>
            <a:spLocks noGrp="1"/>
          </p:cNvSpPr>
          <p:nvPr>
            <p:ph type="dt" sz="half" idx="10"/>
          </p:nvPr>
        </p:nvSpPr>
        <p:spPr/>
        <p:txBody>
          <a:bodyPr/>
          <a:lstStyle/>
          <a:p>
            <a:fld id="{AFF16868-8199-4C2C-A5B1-63AEE139F88E}"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Viiteallkirjaga tsitaa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t-EE"/>
              <a:t>Klõpsake juhteksemplari pealkirja laadi redigeerimiseks</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4" name="Date Placeholder 3"/>
          <p:cNvSpPr>
            <a:spLocks noGrp="1"/>
          </p:cNvSpPr>
          <p:nvPr>
            <p:ph type="dt" sz="half" idx="10"/>
          </p:nvPr>
        </p:nvSpPr>
        <p:spPr/>
        <p:txBody>
          <a:bodyPr/>
          <a:lstStyle/>
          <a:p>
            <a:fld id="{AAD9FF7F-6988-44CC-821B-644E70CD2F73}"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Visiitkaar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Redigeerige juhteksemplari tekstilaade</a:t>
            </a:r>
          </a:p>
        </p:txBody>
      </p:sp>
      <p:sp>
        <p:nvSpPr>
          <p:cNvPr id="4" name="Date Placeholder 3"/>
          <p:cNvSpPr>
            <a:spLocks noGrp="1"/>
          </p:cNvSpPr>
          <p:nvPr>
            <p:ph type="dt" sz="half" idx="10"/>
          </p:nvPr>
        </p:nvSpPr>
        <p:spPr/>
        <p:txBody>
          <a:bodyPr/>
          <a:lstStyle/>
          <a:p>
            <a:fld id="{5C12C299-16B2-4475-990D-751901EACC14}"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veerg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Redigeerige juhteksemplari tekstilaade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Redigeerige juhteksemplari tekstilaade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Redigeerige juhteksemplari tekstilaade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ldiveerg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Redigeerige juhteksemplari tekstilaade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Redigeerige juhteksemplari tekstilaade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Redigeerige juhteksemplari tekstilaade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11/27/2024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t-EE"/>
              <a:t>Klõpsake juhteksemplari pealkirja laadi redigeerimiseks</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kaaltiitel ja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t-EE"/>
              <a:t>Klõpsake juhteksemplari pealkirja laadi redigeerimiseks</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Jaotise päis">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Redigeerige juhteksemplari tekstilaade</a:t>
            </a:r>
          </a:p>
        </p:txBody>
      </p:sp>
      <p:sp>
        <p:nvSpPr>
          <p:cNvPr id="4" name="Date Placeholder 3"/>
          <p:cNvSpPr>
            <a:spLocks noGrp="1"/>
          </p:cNvSpPr>
          <p:nvPr>
            <p:ph type="dt" sz="half" idx="10"/>
          </p:nvPr>
        </p:nvSpPr>
        <p:spPr/>
        <p:txBody>
          <a:bodyPr/>
          <a:lstStyle/>
          <a:p>
            <a:fld id="{F34E6425-0181-43F2-84FC-787E803FD2F8}" type="datetimeFigureOut">
              <a:rPr lang="en-US" dirty="0"/>
              <a:t>11/27/2024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Redigeerige juhteksemplari tekstilaade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Redigeerige juhteksemplari tekstilaade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t-EE"/>
              <a:t>Klõpsake juhteksemplari pealkirja laadi redigeerimiseks</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11/27/2024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Pealdisega sisu">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t-EE"/>
              <a:t>Klõpsake juhteksemplari pealkirja laadi redigeerimiseks</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5" name="Date Placeholder 4"/>
          <p:cNvSpPr>
            <a:spLocks noGrp="1"/>
          </p:cNvSpPr>
          <p:nvPr>
            <p:ph type="dt" sz="half" idx="10"/>
          </p:nvPr>
        </p:nvSpPr>
        <p:spPr/>
        <p:txBody>
          <a:bodyPr/>
          <a:lstStyle/>
          <a:p>
            <a:fld id="{76E86A4C-8E40-4F87-A4F0-01A0687C5742}" type="datetimeFigureOut">
              <a:rPr lang="en-US" dirty="0"/>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ldiallkirjaga pil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t-EE"/>
              <a:t>Klõpsake juhteksemplari pealkirja laadi redigeerimiseks</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t-EE"/>
              <a:t>Pildi lisamiseks klõpsake ikooni</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Redigeerige juhteksemplari tekstilaade</a:t>
            </a:r>
          </a:p>
        </p:txBody>
      </p:sp>
      <p:sp>
        <p:nvSpPr>
          <p:cNvPr id="5" name="Date Placeholder 4"/>
          <p:cNvSpPr>
            <a:spLocks noGrp="1"/>
          </p:cNvSpPr>
          <p:nvPr>
            <p:ph type="dt" sz="half" idx="10"/>
          </p:nvPr>
        </p:nvSpPr>
        <p:spPr/>
        <p:txBody>
          <a:bodyPr/>
          <a:lstStyle/>
          <a:p>
            <a:fld id="{35E72C73-2D91-4E12-BA25-F0AA0C03599B}" type="datetimeFigureOut">
              <a:rPr lang="en-US" dirty="0"/>
              <a:t>11/27/2024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t-EE"/>
              <a:t>Klõpsake juhteksemplari pealkirja laadi redigeerimiseks</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t-EE"/>
              <a:t>Redigeerige juhteksemplari tekstilaade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11/27/2024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nija.ee/spordimaailm" TargetMode="External"/><Relationship Id="rId2" Type="http://schemas.openxmlformats.org/officeDocument/2006/relationships/hyperlink" Target="https://anijavallasport.e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riigiteataja.ee/akt/40806201702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raasiku.ee/sport-ja-vaba-ae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riigiteataja.ee/akt/42208202400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7C5E8D2-33A7-4E5B-A9BE-6D6749F361CA}"/>
              </a:ext>
            </a:extLst>
          </p:cNvPr>
          <p:cNvSpPr>
            <a:spLocks noGrp="1"/>
          </p:cNvSpPr>
          <p:nvPr>
            <p:ph type="ctrTitle"/>
          </p:nvPr>
        </p:nvSpPr>
        <p:spPr/>
        <p:txBody>
          <a:bodyPr/>
          <a:lstStyle/>
          <a:p>
            <a:r>
              <a:rPr lang="et-EE" dirty="0"/>
              <a:t>Naabervaldade sporditegevuse korraldus</a:t>
            </a:r>
          </a:p>
        </p:txBody>
      </p:sp>
      <p:sp>
        <p:nvSpPr>
          <p:cNvPr id="3" name="Alapealkiri 2">
            <a:extLst>
              <a:ext uri="{FF2B5EF4-FFF2-40B4-BE49-F238E27FC236}">
                <a16:creationId xmlns:a16="http://schemas.microsoft.com/office/drawing/2014/main" id="{BBD7764F-96F2-46F3-B045-F121B4FAF727}"/>
              </a:ext>
            </a:extLst>
          </p:cNvPr>
          <p:cNvSpPr>
            <a:spLocks noGrp="1"/>
          </p:cNvSpPr>
          <p:nvPr>
            <p:ph type="subTitle" idx="1"/>
          </p:nvPr>
        </p:nvSpPr>
        <p:spPr/>
        <p:txBody>
          <a:bodyPr/>
          <a:lstStyle/>
          <a:p>
            <a:r>
              <a:rPr lang="et-EE" dirty="0"/>
              <a:t>27.11.2024</a:t>
            </a:r>
          </a:p>
        </p:txBody>
      </p:sp>
    </p:spTree>
    <p:extLst>
      <p:ext uri="{BB962C8B-B14F-4D97-AF65-F5344CB8AC3E}">
        <p14:creationId xmlns:p14="http://schemas.microsoft.com/office/powerpoint/2010/main" val="1461034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964E878-12F8-4B40-82C1-24598CBBE5F7}"/>
              </a:ext>
            </a:extLst>
          </p:cNvPr>
          <p:cNvSpPr>
            <a:spLocks noGrp="1"/>
          </p:cNvSpPr>
          <p:nvPr>
            <p:ph type="title"/>
          </p:nvPr>
        </p:nvSpPr>
        <p:spPr/>
        <p:txBody>
          <a:bodyPr/>
          <a:lstStyle/>
          <a:p>
            <a:r>
              <a:rPr lang="et-EE" dirty="0"/>
              <a:t>Edaspidiseks</a:t>
            </a:r>
          </a:p>
        </p:txBody>
      </p:sp>
      <p:sp>
        <p:nvSpPr>
          <p:cNvPr id="3" name="Sisu kohatäide 2">
            <a:extLst>
              <a:ext uri="{FF2B5EF4-FFF2-40B4-BE49-F238E27FC236}">
                <a16:creationId xmlns:a16="http://schemas.microsoft.com/office/drawing/2014/main" id="{3FBEFC98-2587-4A6F-B7F7-A08CBADF5203}"/>
              </a:ext>
            </a:extLst>
          </p:cNvPr>
          <p:cNvSpPr>
            <a:spLocks noGrp="1"/>
          </p:cNvSpPr>
          <p:nvPr>
            <p:ph idx="1"/>
          </p:nvPr>
        </p:nvSpPr>
        <p:spPr/>
        <p:txBody>
          <a:bodyPr/>
          <a:lstStyle/>
          <a:p>
            <a:r>
              <a:rPr lang="et-EE" sz="2400" dirty="0"/>
              <a:t>Reklaamime enam sportlasi, trenne ja võistlusi.</a:t>
            </a:r>
          </a:p>
          <a:p>
            <a:r>
              <a:rPr lang="et-EE" sz="2400"/>
              <a:t>Valla lehes </a:t>
            </a:r>
            <a:r>
              <a:rPr lang="et-EE" sz="2400" dirty="0"/>
              <a:t>vähemalt 1 lugu iga kuu.</a:t>
            </a:r>
          </a:p>
          <a:p>
            <a:r>
              <a:rPr lang="et-EE" sz="2400" dirty="0"/>
              <a:t>Otsida kohalikke treenerid looma klubisid, motiveerida pearaha süsteemiga.</a:t>
            </a:r>
          </a:p>
          <a:p>
            <a:r>
              <a:rPr lang="et-EE" sz="2400" dirty="0"/>
              <a:t>Kehalise kasvatuse õpetajate motiveerimine õhtusteks treeninguteks.</a:t>
            </a:r>
          </a:p>
          <a:p>
            <a:r>
              <a:rPr lang="et-EE" sz="2400" dirty="0"/>
              <a:t>Soodustada meistriliiga klubi teket.</a:t>
            </a:r>
          </a:p>
          <a:p>
            <a:endParaRPr lang="et-EE" sz="2400" dirty="0"/>
          </a:p>
          <a:p>
            <a:endParaRPr lang="et-EE" sz="2400" dirty="0"/>
          </a:p>
          <a:p>
            <a:endParaRPr lang="et-EE" sz="2400" dirty="0"/>
          </a:p>
          <a:p>
            <a:endParaRPr lang="et-EE" dirty="0"/>
          </a:p>
        </p:txBody>
      </p:sp>
    </p:spTree>
    <p:extLst>
      <p:ext uri="{BB962C8B-B14F-4D97-AF65-F5344CB8AC3E}">
        <p14:creationId xmlns:p14="http://schemas.microsoft.com/office/powerpoint/2010/main" val="2195798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alpha val="69000"/>
          </a:srgbClr>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2B36F2E-9D68-479D-BF3A-72350B0C2DB8}"/>
              </a:ext>
            </a:extLst>
          </p:cNvPr>
          <p:cNvSpPr>
            <a:spLocks noGrp="1"/>
          </p:cNvSpPr>
          <p:nvPr>
            <p:ph type="title"/>
          </p:nvPr>
        </p:nvSpPr>
        <p:spPr/>
        <p:txBody>
          <a:bodyPr/>
          <a:lstStyle/>
          <a:p>
            <a:r>
              <a:rPr lang="et-EE" dirty="0"/>
              <a:t>Anija vald</a:t>
            </a:r>
          </a:p>
        </p:txBody>
      </p:sp>
      <p:sp>
        <p:nvSpPr>
          <p:cNvPr id="3" name="Sisu kohatäide 2">
            <a:extLst>
              <a:ext uri="{FF2B5EF4-FFF2-40B4-BE49-F238E27FC236}">
                <a16:creationId xmlns:a16="http://schemas.microsoft.com/office/drawing/2014/main" id="{03ECEA5A-7158-4658-9899-7308C499B811}"/>
              </a:ext>
            </a:extLst>
          </p:cNvPr>
          <p:cNvSpPr>
            <a:spLocks noGrp="1"/>
          </p:cNvSpPr>
          <p:nvPr>
            <p:ph idx="1"/>
          </p:nvPr>
        </p:nvSpPr>
        <p:spPr>
          <a:xfrm>
            <a:off x="1154954" y="2377440"/>
            <a:ext cx="8825659" cy="3642360"/>
          </a:xfrm>
        </p:spPr>
        <p:txBody>
          <a:bodyPr>
            <a:normAutofit lnSpcReduction="10000"/>
          </a:bodyPr>
          <a:lstStyle/>
          <a:p>
            <a:pPr lvl="0">
              <a:buFont typeface="+mj-lt"/>
              <a:buAutoNum type="arabicPeriod"/>
            </a:pPr>
            <a:r>
              <a:rPr lang="et-EE" dirty="0">
                <a:latin typeface="Aptos"/>
                <a:ea typeface="Times New Roman" panose="02020603050405020304" pitchFamily="18" charset="0"/>
              </a:rPr>
              <a:t>Meie süsteemid ja tegemised on Anijaga üsna sarnased ehk mingit tsentraalset ülevalt alla spordijuhtimist seal ei ole.</a:t>
            </a:r>
            <a:endParaRPr lang="et-EE" dirty="0">
              <a:latin typeface="Calibri" panose="020F0502020204030204" pitchFamily="34" charset="0"/>
              <a:ea typeface="Calibri" panose="020F0502020204030204" pitchFamily="34" charset="0"/>
            </a:endParaRPr>
          </a:p>
          <a:p>
            <a:pPr lvl="0">
              <a:buFont typeface="+mj-lt"/>
              <a:buAutoNum type="arabicPeriod"/>
            </a:pPr>
            <a:r>
              <a:rPr lang="et-EE" dirty="0">
                <a:latin typeface="Aptos"/>
                <a:ea typeface="Times New Roman" panose="02020603050405020304" pitchFamily="18" charset="0"/>
              </a:rPr>
              <a:t>Spordikooli neil ei ole. Kogu sporditegevus on üles ehitatud klubispordile nii laste kui ka täiskasvanute osas.</a:t>
            </a:r>
            <a:endParaRPr lang="et-EE" dirty="0">
              <a:latin typeface="Calibri" panose="020F0502020204030204" pitchFamily="34" charset="0"/>
              <a:ea typeface="Calibri" panose="020F0502020204030204" pitchFamily="34" charset="0"/>
            </a:endParaRPr>
          </a:p>
          <a:p>
            <a:pPr lvl="0">
              <a:buFont typeface="+mj-lt"/>
              <a:buAutoNum type="arabicPeriod"/>
            </a:pPr>
            <a:r>
              <a:rPr lang="et-EE" dirty="0">
                <a:latin typeface="Aptos"/>
                <a:ea typeface="Times New Roman" panose="02020603050405020304" pitchFamily="18" charset="0"/>
              </a:rPr>
              <a:t>Spordiobjektide haldamine toimub läbi valla sihtasutuse (SA), kellele vald eraldab spordiobjektide haldamiseks vahendid valla eelarvest.</a:t>
            </a:r>
            <a:endParaRPr lang="et-EE" dirty="0">
              <a:latin typeface="Calibri" panose="020F0502020204030204" pitchFamily="34" charset="0"/>
              <a:ea typeface="Calibri" panose="020F0502020204030204" pitchFamily="34" charset="0"/>
            </a:endParaRPr>
          </a:p>
          <a:p>
            <a:pPr lvl="0">
              <a:buFont typeface="+mj-lt"/>
              <a:buAutoNum type="arabicPeriod"/>
            </a:pPr>
            <a:r>
              <a:rPr lang="et-EE" u="sng" dirty="0">
                <a:solidFill>
                  <a:srgbClr val="0563C1"/>
                </a:solidFill>
                <a:latin typeface="Aptos"/>
                <a:ea typeface="Times New Roman" panose="02020603050405020304" pitchFamily="18" charset="0"/>
                <a:hlinkClick r:id="rId2">
                  <a:extLst>
                    <a:ext uri="{A12FA001-AC4F-418D-AE19-62706E023703}">
                      <ahyp:hlinkClr xmlns:ahyp="http://schemas.microsoft.com/office/drawing/2018/hyperlinkcolor" val="tx"/>
                    </a:ext>
                  </a:extLst>
                </a:hlinkClick>
              </a:rPr>
              <a:t>Anija Valla Spordimaailm SA</a:t>
            </a:r>
            <a:r>
              <a:rPr lang="et-EE" dirty="0">
                <a:latin typeface="Aptos"/>
                <a:ea typeface="Times New Roman" panose="02020603050405020304" pitchFamily="18" charset="0"/>
              </a:rPr>
              <a:t> põhifunktsioon on spordiobjektide haldamine, mitte sisuline sporditegevuse korraldamine või juhtimine. </a:t>
            </a:r>
            <a:r>
              <a:rPr lang="et-EE" u="sng" dirty="0">
                <a:solidFill>
                  <a:srgbClr val="0563C1"/>
                </a:solidFill>
                <a:latin typeface="Aptos"/>
                <a:ea typeface="Times New Roman" panose="02020603050405020304" pitchFamily="18" charset="0"/>
                <a:hlinkClick r:id="rId3">
                  <a:extLst>
                    <a:ext uri="{A12FA001-AC4F-418D-AE19-62706E023703}">
                      <ahyp:hlinkClr xmlns:ahyp="http://schemas.microsoft.com/office/drawing/2018/hyperlinkcolor" val="tx"/>
                    </a:ext>
                  </a:extLst>
                </a:hlinkClick>
              </a:rPr>
              <a:t>https://www.anija.ee/spordimaailm</a:t>
            </a:r>
            <a:r>
              <a:rPr lang="et-EE" dirty="0">
                <a:latin typeface="Aptos"/>
                <a:ea typeface="Times New Roman" panose="02020603050405020304" pitchFamily="18" charset="0"/>
              </a:rPr>
              <a:t> </a:t>
            </a:r>
            <a:endParaRPr lang="et-EE" dirty="0">
              <a:latin typeface="Calibri" panose="020F0502020204030204" pitchFamily="34" charset="0"/>
              <a:ea typeface="Calibri" panose="020F0502020204030204" pitchFamily="34" charset="0"/>
            </a:endParaRPr>
          </a:p>
          <a:p>
            <a:pPr lvl="0">
              <a:buFont typeface="+mj-lt"/>
              <a:buAutoNum type="arabicPeriod"/>
            </a:pPr>
            <a:r>
              <a:rPr lang="et-EE" dirty="0">
                <a:latin typeface="Aptos"/>
                <a:ea typeface="Times New Roman" panose="02020603050405020304" pitchFamily="18" charset="0"/>
              </a:rPr>
              <a:t>Spordi SA ei korralda võistlusi, ühtegi treenerit palgale ei ole, võistlusi korraldavad klubid omal initsiatiivil.</a:t>
            </a:r>
            <a:endParaRPr lang="et-EE" dirty="0">
              <a:latin typeface="Calibri" panose="020F0502020204030204" pitchFamily="34" charset="0"/>
              <a:ea typeface="Calibri" panose="020F0502020204030204" pitchFamily="34" charset="0"/>
            </a:endParaRPr>
          </a:p>
          <a:p>
            <a:pPr lvl="0">
              <a:buFont typeface="+mj-lt"/>
              <a:buAutoNum type="arabicPeriod"/>
            </a:pPr>
            <a:r>
              <a:rPr lang="et-EE" dirty="0">
                <a:latin typeface="Aptos"/>
                <a:ea typeface="Times New Roman" panose="02020603050405020304" pitchFamily="18" charset="0"/>
              </a:rPr>
              <a:t>Vald toetab laste sporditegevust läbi spordibaaside tasuta kasutada andmise.</a:t>
            </a:r>
            <a:endParaRPr lang="et-EE" dirty="0">
              <a:latin typeface="Calibri" panose="020F0502020204030204" pitchFamily="34" charset="0"/>
              <a:ea typeface="Calibri" panose="020F0502020204030204" pitchFamily="34" charset="0"/>
            </a:endParaRPr>
          </a:p>
          <a:p>
            <a:endParaRPr lang="et-EE" dirty="0"/>
          </a:p>
        </p:txBody>
      </p:sp>
    </p:spTree>
    <p:extLst>
      <p:ext uri="{BB962C8B-B14F-4D97-AF65-F5344CB8AC3E}">
        <p14:creationId xmlns:p14="http://schemas.microsoft.com/office/powerpoint/2010/main" val="1222655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7C52EDD-22E1-4BD5-8924-A24F0A12E69E}"/>
              </a:ext>
            </a:extLst>
          </p:cNvPr>
          <p:cNvSpPr>
            <a:spLocks noGrp="1"/>
          </p:cNvSpPr>
          <p:nvPr>
            <p:ph type="title"/>
          </p:nvPr>
        </p:nvSpPr>
        <p:spPr/>
        <p:txBody>
          <a:bodyPr/>
          <a:lstStyle/>
          <a:p>
            <a:r>
              <a:rPr lang="et-EE" dirty="0"/>
              <a:t>Anija vald</a:t>
            </a:r>
          </a:p>
        </p:txBody>
      </p:sp>
      <p:sp>
        <p:nvSpPr>
          <p:cNvPr id="3" name="Sisu kohatäide 2">
            <a:extLst>
              <a:ext uri="{FF2B5EF4-FFF2-40B4-BE49-F238E27FC236}">
                <a16:creationId xmlns:a16="http://schemas.microsoft.com/office/drawing/2014/main" id="{7462043C-7810-44E1-8031-3AD3CAF57411}"/>
              </a:ext>
            </a:extLst>
          </p:cNvPr>
          <p:cNvSpPr>
            <a:spLocks noGrp="1"/>
          </p:cNvSpPr>
          <p:nvPr>
            <p:ph idx="1"/>
          </p:nvPr>
        </p:nvSpPr>
        <p:spPr/>
        <p:txBody>
          <a:bodyPr>
            <a:normAutofit fontScale="70000" lnSpcReduction="20000"/>
          </a:bodyPr>
          <a:lstStyle/>
          <a:p>
            <a:pPr lvl="0"/>
            <a:r>
              <a:rPr lang="et-EE" dirty="0"/>
              <a:t>Kehra kooli tubli kehalise kasvatuse õpetaja viib peale kooli algklassidele läbi universaaltreeningut. 10 olümpiastarti võistlustel ei osale.</a:t>
            </a:r>
          </a:p>
          <a:p>
            <a:pPr lvl="0"/>
            <a:r>
              <a:rPr lang="et-EE" dirty="0"/>
              <a:t>Anija Vallavalitsuses spordiga tegelevat ametnikku tööl ei ole, ka sporditegevuse pearaha menetlus käib läbi Spordi SA.</a:t>
            </a:r>
          </a:p>
          <a:p>
            <a:pPr lvl="0"/>
            <a:r>
              <a:rPr lang="et-EE" dirty="0"/>
              <a:t>Vallas on meistriliiga klubi HC Kehra, vald toetab volikogu otsusega  40 000 aastas, see ei käi läbi Spordi SA.</a:t>
            </a:r>
          </a:p>
          <a:p>
            <a:pPr lvl="0"/>
            <a:r>
              <a:rPr lang="et-EE" dirty="0"/>
              <a:t>Erinevused:</a:t>
            </a:r>
          </a:p>
          <a:p>
            <a:pPr lvl="0"/>
            <a:r>
              <a:rPr lang="et-EE" dirty="0"/>
              <a:t>Neil laste pearahapõhine spordiklubide toetamine (180 EUR kutsetunnistusega ja 150 EUR ilma. Meil 224 EUR aastas), meie toetame lapsevanemat kuludokumentide alusel.</a:t>
            </a:r>
          </a:p>
          <a:p>
            <a:pPr lvl="0"/>
            <a:r>
              <a:rPr lang="et-EE" dirty="0"/>
              <a:t>Neil haldab spordiobjekte SA, meil MTÜ vorm.</a:t>
            </a:r>
          </a:p>
          <a:p>
            <a:pPr lvl="0"/>
            <a:r>
              <a:rPr lang="et-EE" dirty="0"/>
              <a:t>Nemad toetavad  põhiliselt vaid neid klubisid, mis tegutsevad Anija vallas (on üksikuid erandeid), meie teotame kõiki lapsi, kes spordiga tegelevad vahet tegemata, kas see toimub Jõelähtmes või mujal.</a:t>
            </a:r>
          </a:p>
          <a:p>
            <a:pPr lvl="0"/>
            <a:r>
              <a:rPr lang="et-EE" dirty="0"/>
              <a:t>Nemad annavad pearaha toetust klubidele, kus on treenerid alates 4 tase 180 eurot lapse kohta ja kui taset ei ole, siis 150 lapse kohta, meie vahet ei tee 224 aastas.</a:t>
            </a:r>
          </a:p>
          <a:p>
            <a:endParaRPr lang="et-EE" dirty="0"/>
          </a:p>
        </p:txBody>
      </p:sp>
    </p:spTree>
    <p:extLst>
      <p:ext uri="{BB962C8B-B14F-4D97-AF65-F5344CB8AC3E}">
        <p14:creationId xmlns:p14="http://schemas.microsoft.com/office/powerpoint/2010/main" val="2495350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437716D-DDB3-4CF2-9BE6-E619B1EFB909}"/>
              </a:ext>
            </a:extLst>
          </p:cNvPr>
          <p:cNvSpPr>
            <a:spLocks noGrp="1"/>
          </p:cNvSpPr>
          <p:nvPr>
            <p:ph type="title"/>
          </p:nvPr>
        </p:nvSpPr>
        <p:spPr/>
        <p:txBody>
          <a:bodyPr/>
          <a:lstStyle/>
          <a:p>
            <a:r>
              <a:rPr lang="et-EE" dirty="0"/>
              <a:t>Kuusalu vald</a:t>
            </a:r>
          </a:p>
        </p:txBody>
      </p:sp>
      <p:sp>
        <p:nvSpPr>
          <p:cNvPr id="3" name="Sisu kohatäide 2">
            <a:extLst>
              <a:ext uri="{FF2B5EF4-FFF2-40B4-BE49-F238E27FC236}">
                <a16:creationId xmlns:a16="http://schemas.microsoft.com/office/drawing/2014/main" id="{66AB702E-9F34-4485-8165-6F38EE7E2382}"/>
              </a:ext>
            </a:extLst>
          </p:cNvPr>
          <p:cNvSpPr>
            <a:spLocks noGrp="1"/>
          </p:cNvSpPr>
          <p:nvPr>
            <p:ph idx="1"/>
          </p:nvPr>
        </p:nvSpPr>
        <p:spPr/>
        <p:txBody>
          <a:bodyPr>
            <a:normAutofit fontScale="85000" lnSpcReduction="10000"/>
          </a:bodyPr>
          <a:lstStyle/>
          <a:p>
            <a:pPr lvl="0"/>
            <a:r>
              <a:rPr lang="et-EE" dirty="0"/>
              <a:t>Meie süsteemid ja tegemised on Kuusaluga üsna sarnased ehk mingit tsentraalset ülevalt alla spordijuhtimist seal ei ole.</a:t>
            </a:r>
          </a:p>
          <a:p>
            <a:pPr lvl="0"/>
            <a:r>
              <a:rPr lang="et-EE" dirty="0"/>
              <a:t>Spordikooli neil ei ole. Kogu sporditegevus on üles ehitatud klubispordile nii laste kui ka täiskasvanute osas.</a:t>
            </a:r>
          </a:p>
          <a:p>
            <a:pPr lvl="0"/>
            <a:r>
              <a:rPr lang="et-EE" dirty="0"/>
              <a:t>Kuusalus ei ole spordiobjektide haldamiseks ei allasutust ega ka MTÜd, spordiobjektid kuuluvad koolide juurde ja Kuusalu spordihoone juhataja on kooli palgal. Spordihoone juhataja põhifunktsioon on spordiobjektide haldamine, mitte sisuline sporditegevuse korraldamine või juhtimine. </a:t>
            </a:r>
          </a:p>
          <a:p>
            <a:pPr lvl="0"/>
            <a:r>
              <a:rPr lang="et-EE" dirty="0"/>
              <a:t>Spordihoone ei korralda võistlusi, võistlusi korraldavad klubid omal initsiatiivil.</a:t>
            </a:r>
          </a:p>
          <a:p>
            <a:pPr lvl="0"/>
            <a:r>
              <a:rPr lang="et-EE" dirty="0"/>
              <a:t>Vald toetab laste sporditegevust läbi spordibaaside tasuta kasutada andmise.</a:t>
            </a:r>
          </a:p>
          <a:p>
            <a:pPr lvl="0"/>
            <a:r>
              <a:rPr lang="et-EE" dirty="0"/>
              <a:t>Kuusalus on väga tublid kehalise kasvatuse õpetajad, kes tegelevad laste treeningutega ka väljaspool koolitunde ja seda läbi </a:t>
            </a:r>
            <a:r>
              <a:rPr lang="et-EE" dirty="0" err="1"/>
              <a:t>klubilise</a:t>
            </a:r>
            <a:r>
              <a:rPr lang="et-EE" dirty="0"/>
              <a:t> vormi. Kuusalu kool osaleb aktiivselt kehalise õpetajate initsiatiivil 10 olümpia starti võistlustel.</a:t>
            </a:r>
          </a:p>
          <a:p>
            <a:endParaRPr lang="et-EE" dirty="0"/>
          </a:p>
        </p:txBody>
      </p:sp>
    </p:spTree>
    <p:extLst>
      <p:ext uri="{BB962C8B-B14F-4D97-AF65-F5344CB8AC3E}">
        <p14:creationId xmlns:p14="http://schemas.microsoft.com/office/powerpoint/2010/main" val="3566369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A9F3DD4-736B-431E-A1B9-525F3BC26BF3}"/>
              </a:ext>
            </a:extLst>
          </p:cNvPr>
          <p:cNvSpPr>
            <a:spLocks noGrp="1"/>
          </p:cNvSpPr>
          <p:nvPr>
            <p:ph type="title"/>
          </p:nvPr>
        </p:nvSpPr>
        <p:spPr/>
        <p:txBody>
          <a:bodyPr/>
          <a:lstStyle/>
          <a:p>
            <a:r>
              <a:rPr lang="et-EE" dirty="0"/>
              <a:t>Kuusalu vald</a:t>
            </a:r>
          </a:p>
        </p:txBody>
      </p:sp>
      <p:sp>
        <p:nvSpPr>
          <p:cNvPr id="3" name="Sisu kohatäide 2">
            <a:extLst>
              <a:ext uri="{FF2B5EF4-FFF2-40B4-BE49-F238E27FC236}">
                <a16:creationId xmlns:a16="http://schemas.microsoft.com/office/drawing/2014/main" id="{8E808BF4-AF27-4A6F-A9AB-C3E3380467FB}"/>
              </a:ext>
            </a:extLst>
          </p:cNvPr>
          <p:cNvSpPr>
            <a:spLocks noGrp="1"/>
          </p:cNvSpPr>
          <p:nvPr>
            <p:ph idx="1"/>
          </p:nvPr>
        </p:nvSpPr>
        <p:spPr/>
        <p:txBody>
          <a:bodyPr>
            <a:normAutofit fontScale="85000" lnSpcReduction="10000"/>
          </a:bodyPr>
          <a:lstStyle/>
          <a:p>
            <a:pPr lvl="0"/>
            <a:r>
              <a:rPr lang="et-EE" dirty="0"/>
              <a:t>Kuusalu Vallavalitsuses on ametis kultuuri- ja spordispetsialist, kes tegeleb valdavalt kultuuritööga ja spordi osas menetleb sporditegevuse toetusi.</a:t>
            </a:r>
          </a:p>
          <a:p>
            <a:pPr lvl="0"/>
            <a:r>
              <a:rPr lang="et-EE" dirty="0"/>
              <a:t>Meistriliiga võistkondi neil ei ole.</a:t>
            </a:r>
          </a:p>
          <a:p>
            <a:pPr lvl="0"/>
            <a:r>
              <a:rPr lang="et-EE" dirty="0"/>
              <a:t>Erinevused:</a:t>
            </a:r>
          </a:p>
          <a:p>
            <a:pPr lvl="0"/>
            <a:r>
              <a:rPr lang="et-EE" dirty="0"/>
              <a:t>Neil laste pearahapõhine spordiklubide toetamine, meie toetame lapsevanemat kuludokumentide alusel. </a:t>
            </a:r>
            <a:r>
              <a:rPr lang="et-EE" dirty="0">
                <a:hlinkClick r:id="rId2"/>
              </a:rPr>
              <a:t>https://www.riigiteataja.ee/akt/408062017020</a:t>
            </a:r>
            <a:r>
              <a:rPr lang="et-EE" dirty="0"/>
              <a:t> </a:t>
            </a:r>
          </a:p>
          <a:p>
            <a:pPr lvl="0"/>
            <a:r>
              <a:rPr lang="et-EE" dirty="0"/>
              <a:t>Neil haldab spordiobjekte kool, meil MTÜ vorm.</a:t>
            </a:r>
          </a:p>
          <a:p>
            <a:pPr lvl="0"/>
            <a:r>
              <a:rPr lang="et-EE" dirty="0"/>
              <a:t>Nemad toetavad vaid neid klubisid, mis tegutsevad Kuusalu vallas, meie teotame kõiki lapsi, kes spordiga tegelevad vahet tegemata, kas see toimub Jõelähtmes või mujal.</a:t>
            </a:r>
          </a:p>
          <a:p>
            <a:pPr lvl="0"/>
            <a:r>
              <a:rPr lang="et-EE" dirty="0"/>
              <a:t>Nemad annavad toetust vaid neile klubidele, kus on treenerid alates 4 tase, meie vahet ei tee.</a:t>
            </a:r>
          </a:p>
          <a:p>
            <a:endParaRPr lang="et-EE" dirty="0"/>
          </a:p>
        </p:txBody>
      </p:sp>
    </p:spTree>
    <p:extLst>
      <p:ext uri="{BB962C8B-B14F-4D97-AF65-F5344CB8AC3E}">
        <p14:creationId xmlns:p14="http://schemas.microsoft.com/office/powerpoint/2010/main" val="1591629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D3A0F98-9072-4145-9302-67797A8F7D41}"/>
              </a:ext>
            </a:extLst>
          </p:cNvPr>
          <p:cNvSpPr>
            <a:spLocks noGrp="1"/>
          </p:cNvSpPr>
          <p:nvPr>
            <p:ph type="title"/>
          </p:nvPr>
        </p:nvSpPr>
        <p:spPr/>
        <p:txBody>
          <a:bodyPr/>
          <a:lstStyle/>
          <a:p>
            <a:r>
              <a:rPr lang="et-EE" dirty="0"/>
              <a:t>Raasiku vald</a:t>
            </a:r>
          </a:p>
        </p:txBody>
      </p:sp>
      <p:sp>
        <p:nvSpPr>
          <p:cNvPr id="3" name="Sisu kohatäide 2">
            <a:extLst>
              <a:ext uri="{FF2B5EF4-FFF2-40B4-BE49-F238E27FC236}">
                <a16:creationId xmlns:a16="http://schemas.microsoft.com/office/drawing/2014/main" id="{502CF50B-4B33-4F28-829C-2E7091C9973F}"/>
              </a:ext>
            </a:extLst>
          </p:cNvPr>
          <p:cNvSpPr>
            <a:spLocks noGrp="1"/>
          </p:cNvSpPr>
          <p:nvPr>
            <p:ph idx="1"/>
          </p:nvPr>
        </p:nvSpPr>
        <p:spPr/>
        <p:txBody>
          <a:bodyPr>
            <a:normAutofit fontScale="92500"/>
          </a:bodyPr>
          <a:lstStyle/>
          <a:p>
            <a:pPr lvl="0"/>
            <a:r>
              <a:rPr lang="et-EE" dirty="0"/>
              <a:t>Meie süsteemid ja tegemised on Raasikuga üsna sarnased ehk mingit tsentraalset ülevalt alla spordijuhtimist seal ei ole.</a:t>
            </a:r>
          </a:p>
          <a:p>
            <a:pPr lvl="0"/>
            <a:r>
              <a:rPr lang="et-EE" dirty="0"/>
              <a:t>Spordikooli neil ei ole. Kogu sporditegevus on üles ehitatud klubispordile nii laste kui ka täiskasvanute osas.</a:t>
            </a:r>
          </a:p>
          <a:p>
            <a:pPr lvl="0"/>
            <a:r>
              <a:rPr lang="et-EE" dirty="0"/>
              <a:t>Raasiku Valla Spordi põhifunktsioon on spordiobjektide haldamine, mitte sisuline sporditegevuse korraldamine või juhtimine. Raasiku Sport ei korralda võistlusi. </a:t>
            </a:r>
            <a:r>
              <a:rPr lang="et-EE" u="sng" dirty="0">
                <a:hlinkClick r:id="rId2"/>
              </a:rPr>
              <a:t>https://raasiku.ee/sport-ja-vaba-aeg</a:t>
            </a:r>
            <a:r>
              <a:rPr lang="et-EE" dirty="0"/>
              <a:t>  </a:t>
            </a:r>
          </a:p>
          <a:p>
            <a:pPr lvl="0"/>
            <a:r>
              <a:rPr lang="et-EE" dirty="0"/>
              <a:t>Vald toetab laste sporditegevust läbi spordibaaside tasuta kasutada andmise.</a:t>
            </a:r>
          </a:p>
          <a:p>
            <a:pPr lvl="0"/>
            <a:r>
              <a:rPr lang="et-EE" dirty="0"/>
              <a:t>Kehalise kasvatuse õpetajad väljaspool õppetegevust laste sporditegevusega ei tegele, käiakse vaid koolidevahelistel võistlustel. 10 olümpia starti ei osale.</a:t>
            </a:r>
          </a:p>
          <a:p>
            <a:endParaRPr lang="et-EE" dirty="0"/>
          </a:p>
        </p:txBody>
      </p:sp>
    </p:spTree>
    <p:extLst>
      <p:ext uri="{BB962C8B-B14F-4D97-AF65-F5344CB8AC3E}">
        <p14:creationId xmlns:p14="http://schemas.microsoft.com/office/powerpoint/2010/main" val="1145055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E785474-D832-4EF2-9271-2E38F163B41F}"/>
              </a:ext>
            </a:extLst>
          </p:cNvPr>
          <p:cNvSpPr>
            <a:spLocks noGrp="1"/>
          </p:cNvSpPr>
          <p:nvPr>
            <p:ph type="title"/>
          </p:nvPr>
        </p:nvSpPr>
        <p:spPr/>
        <p:txBody>
          <a:bodyPr/>
          <a:lstStyle/>
          <a:p>
            <a:r>
              <a:rPr lang="et-EE" dirty="0"/>
              <a:t>Raasiku vald</a:t>
            </a:r>
          </a:p>
        </p:txBody>
      </p:sp>
      <p:sp>
        <p:nvSpPr>
          <p:cNvPr id="3" name="Sisu kohatäide 2">
            <a:extLst>
              <a:ext uri="{FF2B5EF4-FFF2-40B4-BE49-F238E27FC236}">
                <a16:creationId xmlns:a16="http://schemas.microsoft.com/office/drawing/2014/main" id="{8EA8DE4D-137F-4767-BD1C-5787A1E9C682}"/>
              </a:ext>
            </a:extLst>
          </p:cNvPr>
          <p:cNvSpPr>
            <a:spLocks noGrp="1"/>
          </p:cNvSpPr>
          <p:nvPr>
            <p:ph idx="1"/>
          </p:nvPr>
        </p:nvSpPr>
        <p:spPr/>
        <p:txBody>
          <a:bodyPr/>
          <a:lstStyle/>
          <a:p>
            <a:pPr lvl="0"/>
            <a:r>
              <a:rPr lang="et-EE" dirty="0"/>
              <a:t>Erinevused:</a:t>
            </a:r>
          </a:p>
          <a:p>
            <a:pPr lvl="0"/>
            <a:r>
              <a:rPr lang="et-EE" dirty="0"/>
              <a:t>Neil laste pearahapõhine spordiklubide toetamine (140 EUR/a), meie toetame lapsevanemat kuludokumentide alusel. </a:t>
            </a:r>
            <a:r>
              <a:rPr lang="et-EE" dirty="0">
                <a:hlinkClick r:id="rId2"/>
              </a:rPr>
              <a:t>https://www.riigiteataja.ee/akt/422082024008</a:t>
            </a:r>
            <a:r>
              <a:rPr lang="et-EE" dirty="0"/>
              <a:t> </a:t>
            </a:r>
          </a:p>
          <a:p>
            <a:pPr lvl="0"/>
            <a:r>
              <a:rPr lang="et-EE" dirty="0"/>
              <a:t>Neil haldab spordiobjekte allasutus, meil MTÜ vorm.</a:t>
            </a:r>
          </a:p>
          <a:p>
            <a:pPr lvl="0"/>
            <a:r>
              <a:rPr lang="et-EE" dirty="0"/>
              <a:t>Neil ei tegele vallavalitsuses spordiga keegi, meil noorsootöö ja spordi spetsialist tegeleb toetustega.</a:t>
            </a:r>
          </a:p>
          <a:p>
            <a:pPr lvl="0"/>
            <a:r>
              <a:rPr lang="et-EE" dirty="0"/>
              <a:t>Neil on kaks kõrgliiga võistkonda käsipallis – mehed ja naised, probleemiks, et kõik õhtused parimad ajad spordisaalides on seetõttu kinni.</a:t>
            </a:r>
          </a:p>
          <a:p>
            <a:pPr marL="0" indent="0">
              <a:buNone/>
            </a:pPr>
            <a:endParaRPr lang="et-EE" dirty="0"/>
          </a:p>
        </p:txBody>
      </p:sp>
    </p:spTree>
    <p:extLst>
      <p:ext uri="{BB962C8B-B14F-4D97-AF65-F5344CB8AC3E}">
        <p14:creationId xmlns:p14="http://schemas.microsoft.com/office/powerpoint/2010/main" val="1175810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5BAD2E9-24AD-44C8-961E-7CC6D336E73D}"/>
              </a:ext>
            </a:extLst>
          </p:cNvPr>
          <p:cNvSpPr>
            <a:spLocks noGrp="1"/>
          </p:cNvSpPr>
          <p:nvPr>
            <p:ph type="title"/>
          </p:nvPr>
        </p:nvSpPr>
        <p:spPr/>
        <p:txBody>
          <a:bodyPr/>
          <a:lstStyle/>
          <a:p>
            <a:r>
              <a:rPr lang="et-EE" dirty="0"/>
              <a:t>Viimsi vald</a:t>
            </a:r>
          </a:p>
        </p:txBody>
      </p:sp>
      <p:sp>
        <p:nvSpPr>
          <p:cNvPr id="3" name="Sisu kohatäide 2">
            <a:extLst>
              <a:ext uri="{FF2B5EF4-FFF2-40B4-BE49-F238E27FC236}">
                <a16:creationId xmlns:a16="http://schemas.microsoft.com/office/drawing/2014/main" id="{CAEA9CB6-2C8B-4E07-9C5D-256FD5CF06AF}"/>
              </a:ext>
            </a:extLst>
          </p:cNvPr>
          <p:cNvSpPr>
            <a:spLocks noGrp="1"/>
          </p:cNvSpPr>
          <p:nvPr>
            <p:ph idx="1"/>
          </p:nvPr>
        </p:nvSpPr>
        <p:spPr/>
        <p:txBody>
          <a:bodyPr>
            <a:noAutofit/>
          </a:bodyPr>
          <a:lstStyle/>
          <a:p>
            <a:pPr lvl="0"/>
            <a:r>
              <a:rPr lang="et-EE" sz="1300" dirty="0"/>
              <a:t>Meie süsteemid ja tegemised on Viimsiga üsna sarnased ehk mingit tsentraalset ülevalt alla spordijuhtimist seal ei ole. Kuid Viimsis on keerulisemad toetuse süsteemid ja kulud palju suuremad kui meil.</a:t>
            </a:r>
          </a:p>
          <a:p>
            <a:pPr lvl="0"/>
            <a:r>
              <a:rPr lang="et-EE" sz="1300" dirty="0"/>
              <a:t>Spordikooli neil ei ole. Kogu sporditegevus on üles ehitatud klubispordile nii laste kui ka täiskasvanute osas.</a:t>
            </a:r>
          </a:p>
          <a:p>
            <a:pPr lvl="0"/>
            <a:r>
              <a:rPr lang="et-EE" sz="1300" dirty="0"/>
              <a:t>Spordiobjektide haldamine toimub läbi vallale kuuluva Viimsi Halduse, kellele vald eraldab spordiobjektide haldamiseks vahendid valla eelarvest aga ka osaliselt vallavalitsuses töölepinguga töötavate töötajate poolt.</a:t>
            </a:r>
          </a:p>
          <a:p>
            <a:pPr lvl="0"/>
            <a:r>
              <a:rPr lang="et-EE" sz="1300" dirty="0"/>
              <a:t>Viimsi Haldus põhifunktsioon on spordiobjektide haldamine, mitte sisuline sporditegevuse korraldamine või juhtimine. </a:t>
            </a:r>
          </a:p>
          <a:p>
            <a:pPr lvl="0"/>
            <a:r>
              <a:rPr lang="et-EE" sz="1300" dirty="0"/>
              <a:t>Viimsi Haldus ei korralda võistlusi, ühtegi treenerit palgale ei ole, võistlusi korraldavad klubid omal initsiatiivil.</a:t>
            </a:r>
          </a:p>
          <a:p>
            <a:pPr lvl="0"/>
            <a:r>
              <a:rPr lang="et-EE" sz="1300" dirty="0"/>
              <a:t>Valla spordiobjektide kasutamise eest tuleb kõigil maksta k.a. lastel.</a:t>
            </a:r>
          </a:p>
          <a:p>
            <a:pPr lvl="0"/>
            <a:r>
              <a:rPr lang="et-EE" sz="1300" dirty="0"/>
              <a:t>Mitmed koolide kehalise kasvatuse õpetajad on ka klubides treenerid. 10 olümpiastarti võistlustel ei osale.</a:t>
            </a:r>
          </a:p>
          <a:p>
            <a:pPr lvl="0"/>
            <a:r>
              <a:rPr lang="et-EE" sz="1300" dirty="0"/>
              <a:t>Viimsi Vallavalitsuses on tööl Kultuuri ja spordi spetsialist ning huvihariduse spetsialist, kes tegeleb ka huvihariduse toetuste arvestusega.</a:t>
            </a:r>
          </a:p>
        </p:txBody>
      </p:sp>
    </p:spTree>
    <p:extLst>
      <p:ext uri="{BB962C8B-B14F-4D97-AF65-F5344CB8AC3E}">
        <p14:creationId xmlns:p14="http://schemas.microsoft.com/office/powerpoint/2010/main" val="1493395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811DF44-ABAA-41A1-BBB1-7BF76E83FA7B}"/>
              </a:ext>
            </a:extLst>
          </p:cNvPr>
          <p:cNvSpPr>
            <a:spLocks noGrp="1"/>
          </p:cNvSpPr>
          <p:nvPr>
            <p:ph type="title"/>
          </p:nvPr>
        </p:nvSpPr>
        <p:spPr/>
        <p:txBody>
          <a:bodyPr/>
          <a:lstStyle/>
          <a:p>
            <a:r>
              <a:rPr lang="et-EE" dirty="0"/>
              <a:t>Viimsi vald</a:t>
            </a:r>
          </a:p>
        </p:txBody>
      </p:sp>
      <p:sp>
        <p:nvSpPr>
          <p:cNvPr id="3" name="Sisu kohatäide 2">
            <a:extLst>
              <a:ext uri="{FF2B5EF4-FFF2-40B4-BE49-F238E27FC236}">
                <a16:creationId xmlns:a16="http://schemas.microsoft.com/office/drawing/2014/main" id="{F85DDB62-AC34-44F9-AE37-C0888FA10A2F}"/>
              </a:ext>
            </a:extLst>
          </p:cNvPr>
          <p:cNvSpPr>
            <a:spLocks noGrp="1"/>
          </p:cNvSpPr>
          <p:nvPr>
            <p:ph idx="1"/>
          </p:nvPr>
        </p:nvSpPr>
        <p:spPr>
          <a:xfrm>
            <a:off x="1154954" y="2603500"/>
            <a:ext cx="8825659" cy="3670300"/>
          </a:xfrm>
        </p:spPr>
        <p:txBody>
          <a:bodyPr>
            <a:normAutofit fontScale="70000" lnSpcReduction="20000"/>
          </a:bodyPr>
          <a:lstStyle/>
          <a:p>
            <a:pPr lvl="0"/>
            <a:r>
              <a:rPr lang="et-EE" dirty="0"/>
              <a:t>Vallas on meistriliiga klubi korvpallis, vald toetab 40 000 aastas, lisaks veel esindusklubi toetus 20 000 aastas kokku 5 tk.</a:t>
            </a:r>
          </a:p>
          <a:p>
            <a:pPr lvl="0"/>
            <a:r>
              <a:rPr lang="et-EE" dirty="0"/>
              <a:t>Täiendavalt on veel individuaalsportlase toetus + tiitlivõistluse toetus + spordiürituse toetus + treenerite toetus.</a:t>
            </a:r>
          </a:p>
          <a:p>
            <a:pPr lvl="0"/>
            <a:r>
              <a:rPr lang="et-EE" dirty="0"/>
              <a:t>Spordiüritusi ja spordivõimalusi kommunikeerivad valavalt spordiklubid ise, kanalid nende oma FB lehed ja lisaks ka valla kanalid. Probleem on tihti sisendi viibimine/puudumine.</a:t>
            </a:r>
          </a:p>
          <a:p>
            <a:pPr lvl="0"/>
            <a:r>
              <a:rPr lang="et-EE" dirty="0"/>
              <a:t>Erinevused:</a:t>
            </a:r>
          </a:p>
          <a:p>
            <a:pPr lvl="0"/>
            <a:r>
              <a:rPr lang="et-EE" dirty="0"/>
              <a:t>Neil nii lastevanemate kuludokumentide alusel toetamine kui ka spordiklubide pearahapõhine toetamine (240 EUR), meie toetame lapsevanemat ainult kuludokumentide alusel.</a:t>
            </a:r>
          </a:p>
          <a:p>
            <a:pPr lvl="0"/>
            <a:r>
              <a:rPr lang="et-EE" dirty="0"/>
              <a:t>Neil haldab spordiobjekte valdavalt OÜ, meil MTÜ vorm. Lisaks on neil ka eraõiguslikke </a:t>
            </a:r>
            <a:r>
              <a:rPr lang="et-EE" dirty="0" err="1"/>
              <a:t>partenerid</a:t>
            </a:r>
            <a:r>
              <a:rPr lang="et-EE" dirty="0"/>
              <a:t>.</a:t>
            </a:r>
          </a:p>
          <a:p>
            <a:r>
              <a:rPr lang="et-EE" dirty="0"/>
              <a:t>Viimsi annab pearaha toetust klubidele, kus on treenerid alates 4 tase ja kehtib kahe vanema reegel, huvitegevuse toetuse maksmisel treeneri taset ei kontrollita, meie toetuse maksmisel treeneri taset ei nõua ja toetuse andmisel ei kehti kahe vanema reeglit. Spordiklubide pearahapõhise toetuse suurim probleem on järelevalve ja väärkasutus.</a:t>
            </a:r>
          </a:p>
          <a:p>
            <a:r>
              <a:rPr lang="et-EE" dirty="0"/>
              <a:t>Haldamise eelarve ca 4 milj. aastas(Meie Loo </a:t>
            </a:r>
            <a:r>
              <a:rPr lang="et-EE" dirty="0" err="1"/>
              <a:t>staadion+spordihoone</a:t>
            </a:r>
            <a:r>
              <a:rPr lang="et-EE" dirty="0"/>
              <a:t> 190 000 eurot)</a:t>
            </a:r>
          </a:p>
          <a:p>
            <a:r>
              <a:rPr lang="et-EE" dirty="0"/>
              <a:t> ja sporditoetused ca 1,7 milj aastas (meie huviharidus kokku 102 000 eurot).</a:t>
            </a:r>
          </a:p>
        </p:txBody>
      </p:sp>
    </p:spTree>
    <p:extLst>
      <p:ext uri="{BB962C8B-B14F-4D97-AF65-F5344CB8AC3E}">
        <p14:creationId xmlns:p14="http://schemas.microsoft.com/office/powerpoint/2010/main" val="5334660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on – nõupidamisruu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Ioon – nõupidamisruum</Template>
  <TotalTime>117</TotalTime>
  <Words>1086</Words>
  <Application>Microsoft Office PowerPoint</Application>
  <PresentationFormat>Laiekraan</PresentationFormat>
  <Paragraphs>72</Paragraphs>
  <Slides>10</Slides>
  <Notes>0</Notes>
  <HiddenSlides>0</HiddenSlides>
  <MMClips>0</MMClips>
  <ScaleCrop>false</ScaleCrop>
  <HeadingPairs>
    <vt:vector size="6" baseType="variant">
      <vt:variant>
        <vt:lpstr>Kasutatud fondid</vt:lpstr>
      </vt:variant>
      <vt:variant>
        <vt:i4>6</vt:i4>
      </vt:variant>
      <vt:variant>
        <vt:lpstr>Kujundus</vt:lpstr>
      </vt:variant>
      <vt:variant>
        <vt:i4>1</vt:i4>
      </vt:variant>
      <vt:variant>
        <vt:lpstr>Slaidipealkirjad</vt:lpstr>
      </vt:variant>
      <vt:variant>
        <vt:i4>10</vt:i4>
      </vt:variant>
    </vt:vector>
  </HeadingPairs>
  <TitlesOfParts>
    <vt:vector size="17" baseType="lpstr">
      <vt:lpstr>Aptos</vt:lpstr>
      <vt:lpstr>Arial</vt:lpstr>
      <vt:lpstr>Calibri</vt:lpstr>
      <vt:lpstr>Century Gothic</vt:lpstr>
      <vt:lpstr>Times New Roman</vt:lpstr>
      <vt:lpstr>Wingdings 3</vt:lpstr>
      <vt:lpstr>Ioon – nõupidamisruum</vt:lpstr>
      <vt:lpstr>Naabervaldade sporditegevuse korraldus</vt:lpstr>
      <vt:lpstr>Anija vald</vt:lpstr>
      <vt:lpstr>Anija vald</vt:lpstr>
      <vt:lpstr>Kuusalu vald</vt:lpstr>
      <vt:lpstr>Kuusalu vald</vt:lpstr>
      <vt:lpstr>Raasiku vald</vt:lpstr>
      <vt:lpstr>Raasiku vald</vt:lpstr>
      <vt:lpstr>Viimsi vald</vt:lpstr>
      <vt:lpstr>Viimsi vald</vt:lpstr>
      <vt:lpstr>Edaspidiseks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Naabervaldade sporditegevuse korraldus</dc:title>
  <dc:creator>Priit Põldma</dc:creator>
  <cp:lastModifiedBy>Priit Põldma</cp:lastModifiedBy>
  <cp:revision>19</cp:revision>
  <dcterms:created xsi:type="dcterms:W3CDTF">2024-11-27T07:51:12Z</dcterms:created>
  <dcterms:modified xsi:type="dcterms:W3CDTF">2024-11-27T14:49:11Z</dcterms:modified>
</cp:coreProperties>
</file>